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7E35C-8690-4F46-8130-CF736D37BADC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83A27-7C5A-4D32-827E-59E97274E0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7E35C-8690-4F46-8130-CF736D37BADC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83A27-7C5A-4D32-827E-59E97274E0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7E35C-8690-4F46-8130-CF736D37BADC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83A27-7C5A-4D32-827E-59E97274E0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7E35C-8690-4F46-8130-CF736D37BADC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83A27-7C5A-4D32-827E-59E97274E0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7E35C-8690-4F46-8130-CF736D37BADC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83A27-7C5A-4D32-827E-59E97274E0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7E35C-8690-4F46-8130-CF736D37BADC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83A27-7C5A-4D32-827E-59E97274E0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7E35C-8690-4F46-8130-CF736D37BADC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83A27-7C5A-4D32-827E-59E97274E0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7E35C-8690-4F46-8130-CF736D37BADC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83A27-7C5A-4D32-827E-59E97274E0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7E35C-8690-4F46-8130-CF736D37BADC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83A27-7C5A-4D32-827E-59E97274E0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7E35C-8690-4F46-8130-CF736D37BADC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83A27-7C5A-4D32-827E-59E97274E0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7E35C-8690-4F46-8130-CF736D37BADC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83A27-7C5A-4D32-827E-59E97274E0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 bright="43000" contrast="-49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B7E35C-8690-4F46-8130-CF736D37BADC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A83A27-7C5A-4D32-827E-59E97274E09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CS" b="1" smtClean="0"/>
              <a:t>ЗУБНИ КАМЕНАЦ  И ГИНГИВИТИС</a:t>
            </a:r>
            <a:endParaRPr lang="en-US" b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Cyrl-CS" smtClean="0">
                <a:solidFill>
                  <a:schemeClr val="tx1"/>
                </a:solidFill>
              </a:rPr>
              <a:t>проф. Слободан Јанковић</a:t>
            </a: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Autofit/>
          </a:bodyPr>
          <a:lstStyle/>
          <a:p>
            <a:r>
              <a:rPr lang="sr-Cyrl-CS" sz="4000" smtClean="0"/>
              <a:t>ЛЕЧЕЊЕ ГИНГИВИТИСА И ХРОНИЧНОГ ПЕРИОДОНТИТИСА</a:t>
            </a:r>
            <a:endParaRPr lang="en-US" sz="40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09800"/>
            <a:ext cx="9144000" cy="5105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sz="2600" smtClean="0"/>
              <a:t>		Код агресивног периодонтитиса, праћеног распадањем периодонцијума, </a:t>
            </a:r>
            <a:r>
              <a:rPr lang="sr-Cyrl-CS" sz="2600" smtClean="0">
                <a:solidFill>
                  <a:srgbClr val="C00000"/>
                </a:solidFill>
              </a:rPr>
              <a:t>антибиотик </a:t>
            </a:r>
            <a:r>
              <a:rPr lang="sr-Cyrl-CS" sz="2600" smtClean="0"/>
              <a:t>се </a:t>
            </a:r>
            <a:r>
              <a:rPr lang="sr-Cyrl-CS" sz="2600" smtClean="0"/>
              <a:t>примењује</a:t>
            </a:r>
            <a:r>
              <a:rPr lang="sr-Cyrl-CS" sz="2600" smtClean="0">
                <a:solidFill>
                  <a:srgbClr val="C00000"/>
                </a:solidFill>
              </a:rPr>
              <a:t> системски. </a:t>
            </a:r>
          </a:p>
          <a:p>
            <a:pPr>
              <a:buNone/>
            </a:pPr>
            <a:endParaRPr lang="sr-Cyrl-CS" sz="1200" smtClean="0"/>
          </a:p>
          <a:p>
            <a:pPr>
              <a:buNone/>
            </a:pPr>
            <a:r>
              <a:rPr lang="sr-Cyrl-CS" sz="2600"/>
              <a:t>	</a:t>
            </a:r>
            <a:r>
              <a:rPr lang="sr-Cyrl-CS" sz="2600" smtClean="0"/>
              <a:t>	</a:t>
            </a:r>
            <a:r>
              <a:rPr lang="sr-Cyrl-CS" sz="2600" smtClean="0">
                <a:solidFill>
                  <a:srgbClr val="C00000"/>
                </a:solidFill>
              </a:rPr>
              <a:t>Тетрациклини</a:t>
            </a:r>
            <a:r>
              <a:rPr lang="sr-Cyrl-CS" sz="2600" smtClean="0"/>
              <a:t>, осим антибактеријског дејства, смањују деструкцију алвеоларне кости инхибицијом металопротеиназа. Не смеју се примењивати код деце млађе од 12 година, због таложења у зубима.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"/>
            </a:pPr>
            <a:r>
              <a:rPr lang="sr-Cyrl-CS" sz="2600" smtClean="0"/>
              <a:t>Окситетрациклин – орално, 250</a:t>
            </a:r>
            <a:r>
              <a:rPr lang="sr-Latn-CS" sz="2600" smtClean="0"/>
              <a:t>mg/6h,</a:t>
            </a:r>
            <a:r>
              <a:rPr lang="sr-Cyrl-CS" sz="2600" smtClean="0"/>
              <a:t> током 2-3 недеље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"/>
            </a:pPr>
            <a:r>
              <a:rPr lang="sr-Cyrl-CS" sz="2600" smtClean="0"/>
              <a:t>Доксициклин – орално, </a:t>
            </a:r>
            <a:r>
              <a:rPr lang="sr-Latn-CS" sz="2600" smtClean="0"/>
              <a:t>20mg</a:t>
            </a:r>
            <a:r>
              <a:rPr lang="sr-Cyrl-CS" sz="2600" smtClean="0"/>
              <a:t>/2х</a:t>
            </a:r>
            <a:r>
              <a:rPr lang="sr-Latn-CS" sz="2600" smtClean="0"/>
              <a:t> </a:t>
            </a:r>
            <a:r>
              <a:rPr lang="sr-Cyrl-CS" sz="2600" smtClean="0"/>
              <a:t>дневно, током 3 месеца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Autofit/>
          </a:bodyPr>
          <a:lstStyle/>
          <a:p>
            <a:r>
              <a:rPr lang="sr-Cyrl-CS" sz="4000" smtClean="0"/>
              <a:t>ЛЕЧЕЊЕ ГИНГИВИТИСА И ХРОНИЧНОГ ПЕРИОДОНТИТИСА</a:t>
            </a:r>
            <a:endParaRPr lang="en-US" sz="40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52600"/>
            <a:ext cx="9144000" cy="5105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sz="2600" smtClean="0"/>
              <a:t>	</a:t>
            </a:r>
            <a:endParaRPr lang="sr-Cyrl-CS" sz="1200" smtClean="0"/>
          </a:p>
          <a:p>
            <a:pPr>
              <a:buNone/>
            </a:pPr>
            <a:r>
              <a:rPr lang="sr-Cyrl-CS" sz="2600"/>
              <a:t>	</a:t>
            </a:r>
            <a:r>
              <a:rPr lang="sr-Cyrl-CS" sz="2600" smtClean="0"/>
              <a:t>	</a:t>
            </a:r>
            <a:r>
              <a:rPr lang="sr-Cyrl-CS" sz="2600" smtClean="0">
                <a:solidFill>
                  <a:srgbClr val="C00000"/>
                </a:solidFill>
              </a:rPr>
              <a:t>Метронидазол</a:t>
            </a:r>
            <a:r>
              <a:rPr lang="sr-Cyrl-CS" sz="2600">
                <a:solidFill>
                  <a:srgbClr val="C00000"/>
                </a:solidFill>
              </a:rPr>
              <a:t> </a:t>
            </a:r>
            <a:r>
              <a:rPr lang="sr-Cyrl-CS" sz="2600" smtClean="0"/>
              <a:t>–</a:t>
            </a:r>
            <a:r>
              <a:rPr lang="sr-Cyrl-CS" sz="2600" smtClean="0">
                <a:solidFill>
                  <a:srgbClr val="C00000"/>
                </a:solidFill>
              </a:rPr>
              <a:t> </a:t>
            </a:r>
            <a:r>
              <a:rPr lang="sr-Cyrl-CS" sz="2600" smtClean="0"/>
              <a:t>орално, 200</a:t>
            </a:r>
            <a:r>
              <a:rPr lang="sr-Latn-CS" sz="2600" smtClean="0"/>
              <a:t>mg</a:t>
            </a:r>
            <a:r>
              <a:rPr lang="sr-Cyrl-CS" sz="2600" smtClean="0"/>
              <a:t>, </a:t>
            </a:r>
            <a:r>
              <a:rPr lang="sr-Latn-CS" sz="2600" smtClean="0"/>
              <a:t>3</a:t>
            </a:r>
            <a:r>
              <a:rPr lang="sr-Cyrl-CS" sz="2600"/>
              <a:t> </a:t>
            </a:r>
            <a:r>
              <a:rPr lang="sr-Cyrl-CS" sz="2600" smtClean="0"/>
              <a:t>пута дневно, током 2 недеље. </a:t>
            </a:r>
          </a:p>
          <a:p>
            <a:pPr>
              <a:buNone/>
            </a:pPr>
            <a:r>
              <a:rPr lang="sr-Cyrl-CS" sz="2600"/>
              <a:t>	</a:t>
            </a:r>
            <a:r>
              <a:rPr lang="sr-Cyrl-CS" sz="2600" smtClean="0"/>
              <a:t>	Високо ефикасан против грам-негативних анаероба, добро се подноси. </a:t>
            </a:r>
          </a:p>
          <a:p>
            <a:pPr>
              <a:buNone/>
            </a:pPr>
            <a:r>
              <a:rPr lang="sr-Cyrl-CS" sz="2600"/>
              <a:t>	</a:t>
            </a:r>
            <a:r>
              <a:rPr lang="sr-Cyrl-CS" sz="2600" smtClean="0"/>
              <a:t>	Инхибира алдехидну дехидрогеназу и тиме прекида метаболизам етанола, уз нагомилавање ацеталдехида.   Зато се при уносу алкохола током терапије метронидазолом јављају мучнина, повраћање, црвенило лица и груди, знојење, главобоља...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Autofit/>
          </a:bodyPr>
          <a:lstStyle/>
          <a:p>
            <a:r>
              <a:rPr lang="sr-Cyrl-CS" sz="4000" smtClean="0"/>
              <a:t>ЛЕЧЕЊЕ НЕКРОТИШУЋЕ ПЕРИОДОНТАЛНЕ БОЛЕСТИ</a:t>
            </a:r>
            <a:endParaRPr lang="en-US" sz="40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52600"/>
            <a:ext cx="9144000" cy="5105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sz="2600" smtClean="0"/>
              <a:t>	</a:t>
            </a:r>
            <a:endParaRPr lang="sr-Cyrl-CS" sz="1200" smtClean="0"/>
          </a:p>
          <a:p>
            <a:pPr>
              <a:buNone/>
            </a:pPr>
            <a:r>
              <a:rPr lang="sr-Cyrl-CS" sz="2600"/>
              <a:t>	</a:t>
            </a:r>
            <a:r>
              <a:rPr lang="sr-Cyrl-CS" sz="2600" smtClean="0"/>
              <a:t>	</a:t>
            </a:r>
            <a:r>
              <a:rPr lang="sr-Cyrl-CS" sz="2600" smtClean="0">
                <a:solidFill>
                  <a:srgbClr val="C00000"/>
                </a:solidFill>
              </a:rPr>
              <a:t>Некротишућа </a:t>
            </a:r>
            <a:r>
              <a:rPr lang="sr-Cyrl-CS" sz="2800" smtClean="0">
                <a:solidFill>
                  <a:srgbClr val="C00000"/>
                </a:solidFill>
              </a:rPr>
              <a:t>периодонтална болест :</a:t>
            </a:r>
            <a:endParaRPr lang="sr-Cyrl-CS" sz="2600" smtClean="0"/>
          </a:p>
          <a:p>
            <a:pPr>
              <a:buNone/>
            </a:pPr>
            <a:r>
              <a:rPr lang="sr-Cyrl-CS" sz="2600"/>
              <a:t>	</a:t>
            </a:r>
            <a:r>
              <a:rPr lang="sr-Cyrl-CS" sz="2600" smtClean="0"/>
              <a:t>1. Некротишући гингивитис </a:t>
            </a:r>
          </a:p>
          <a:p>
            <a:pPr lvl="1">
              <a:buNone/>
            </a:pPr>
            <a:r>
              <a:rPr lang="sr-Cyrl-CS" sz="2200"/>
              <a:t>	</a:t>
            </a:r>
            <a:r>
              <a:rPr lang="sr-Cyrl-CS" sz="2200" smtClean="0"/>
              <a:t>			</a:t>
            </a:r>
            <a:r>
              <a:rPr lang="sr-Cyrl-CS" sz="2400" smtClean="0"/>
              <a:t>Винсентов гингивитис</a:t>
            </a:r>
          </a:p>
          <a:p>
            <a:pPr lvl="1">
              <a:buNone/>
            </a:pPr>
            <a:r>
              <a:rPr lang="sr-Cyrl-CS" sz="2400"/>
              <a:t>	</a:t>
            </a:r>
            <a:r>
              <a:rPr lang="sr-Cyrl-CS" sz="2400" smtClean="0"/>
              <a:t>			Улцеро-мембранозни гингивитис</a:t>
            </a:r>
          </a:p>
          <a:p>
            <a:pPr lvl="1">
              <a:buNone/>
            </a:pPr>
            <a:r>
              <a:rPr lang="sr-Cyrl-CS" sz="2400"/>
              <a:t>	</a:t>
            </a:r>
            <a:r>
              <a:rPr lang="sr-Cyrl-CS" sz="2400" smtClean="0"/>
              <a:t>			Рововски гингивитис</a:t>
            </a:r>
          </a:p>
          <a:p>
            <a:pPr lvl="1">
              <a:buNone/>
            </a:pPr>
            <a:endParaRPr lang="sr-Cyrl-CS" sz="800" smtClean="0"/>
          </a:p>
          <a:p>
            <a:pPr>
              <a:buNone/>
            </a:pPr>
            <a:r>
              <a:rPr lang="sr-Cyrl-CS" sz="2600"/>
              <a:t>	</a:t>
            </a:r>
            <a:r>
              <a:rPr lang="sr-Cyrl-CS" sz="2600" smtClean="0"/>
              <a:t>2. Некротишући периодонтитис</a:t>
            </a:r>
          </a:p>
          <a:p>
            <a:pPr>
              <a:buNone/>
            </a:pPr>
            <a:endParaRPr lang="sr-Cyrl-CS" sz="800" smtClean="0"/>
          </a:p>
          <a:p>
            <a:pPr>
              <a:buNone/>
            </a:pPr>
            <a:r>
              <a:rPr lang="sr-Cyrl-CS" sz="2600"/>
              <a:t>	</a:t>
            </a:r>
            <a:r>
              <a:rPr lang="sr-Cyrl-CS" sz="2600" smtClean="0"/>
              <a:t>3. Некротишући стоматитис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Autofit/>
          </a:bodyPr>
          <a:lstStyle/>
          <a:p>
            <a:r>
              <a:rPr lang="sr-Cyrl-CS" sz="4000" smtClean="0"/>
              <a:t>ЛЕЧЕЊЕ НЕКРОТИШУЋЕ ПЕРИОДОНТАЛНЕ БОЛЕСТИ</a:t>
            </a:r>
            <a:endParaRPr lang="en-US" sz="40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52600"/>
            <a:ext cx="9144000" cy="5105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sz="2600" smtClean="0"/>
              <a:t>	</a:t>
            </a:r>
            <a:endParaRPr lang="sr-Cyrl-CS" sz="2800" smtClean="0"/>
          </a:p>
          <a:p>
            <a:pPr>
              <a:buNone/>
            </a:pPr>
            <a:r>
              <a:rPr lang="sr-Cyrl-CS" sz="2800"/>
              <a:t>	</a:t>
            </a:r>
            <a:r>
              <a:rPr lang="sr-Cyrl-CS" sz="2800" smtClean="0"/>
              <a:t>Код лакших облика: </a:t>
            </a:r>
          </a:p>
          <a:p>
            <a:pPr>
              <a:buNone/>
            </a:pPr>
            <a:r>
              <a:rPr lang="sr-Cyrl-CS" sz="2800"/>
              <a:t>	</a:t>
            </a:r>
            <a:r>
              <a:rPr lang="sr-Cyrl-CS" sz="2800" smtClean="0"/>
              <a:t>	дебридман + испирање уста 0,2% хлорхексидином</a:t>
            </a:r>
          </a:p>
          <a:p>
            <a:pPr>
              <a:buNone/>
            </a:pPr>
            <a:endParaRPr lang="sr-Cyrl-CS" sz="2800" smtClean="0"/>
          </a:p>
          <a:p>
            <a:pPr>
              <a:buNone/>
            </a:pPr>
            <a:r>
              <a:rPr lang="sr-Cyrl-CS" sz="2800"/>
              <a:t>	</a:t>
            </a:r>
            <a:r>
              <a:rPr lang="sr-Cyrl-CS" sz="2800" smtClean="0"/>
              <a:t>Код тежих облика (увећане локалне лимфне жлезде):</a:t>
            </a:r>
          </a:p>
          <a:p>
            <a:pPr>
              <a:buNone/>
            </a:pPr>
            <a:r>
              <a:rPr lang="sr-Cyrl-CS" sz="2800"/>
              <a:t>	</a:t>
            </a:r>
            <a:r>
              <a:rPr lang="sr-Cyrl-CS" sz="2800" smtClean="0"/>
              <a:t>	метронидазол (200</a:t>
            </a:r>
            <a:r>
              <a:rPr lang="sr-Latn-CS" sz="2800" smtClean="0"/>
              <a:t>mg</a:t>
            </a:r>
            <a:r>
              <a:rPr lang="sr-Cyrl-CS" sz="2800" smtClean="0"/>
              <a:t>, 3 х дневно, током 3 дана)</a:t>
            </a:r>
          </a:p>
          <a:p>
            <a:pPr>
              <a:buNone/>
            </a:pPr>
            <a:r>
              <a:rPr lang="sr-Cyrl-CS" sz="2800"/>
              <a:t>	</a:t>
            </a:r>
            <a:r>
              <a:rPr lang="sr-Cyrl-CS" sz="2800" smtClean="0"/>
              <a:t>	       или</a:t>
            </a:r>
          </a:p>
          <a:p>
            <a:pPr>
              <a:buNone/>
            </a:pPr>
            <a:r>
              <a:rPr lang="sr-Cyrl-CS" sz="2800"/>
              <a:t>	</a:t>
            </a:r>
            <a:r>
              <a:rPr lang="sr-Cyrl-CS" sz="2800" smtClean="0"/>
              <a:t>	пеницилин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Autofit/>
          </a:bodyPr>
          <a:lstStyle/>
          <a:p>
            <a:r>
              <a:rPr lang="sr-Cyrl-CS" sz="4000" smtClean="0"/>
              <a:t>ЛЕЧЕЊЕ ПЕРИОДОНТАЛНОГ АПСЦЕСА</a:t>
            </a:r>
            <a:endParaRPr lang="en-US" sz="40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52600"/>
            <a:ext cx="9144000" cy="5105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sz="2600" smtClean="0"/>
              <a:t>	</a:t>
            </a:r>
            <a:endParaRPr lang="sr-Cyrl-CS" sz="2800" smtClean="0"/>
          </a:p>
          <a:p>
            <a:pPr>
              <a:buNone/>
            </a:pPr>
            <a:r>
              <a:rPr lang="sr-Cyrl-CS" sz="2800"/>
              <a:t>	</a:t>
            </a:r>
            <a:r>
              <a:rPr lang="sr-Cyrl-CS" sz="2800" smtClean="0"/>
              <a:t>	Периодонтални апсцес настаје када се у периодонталном „џепу″ накупи гној. </a:t>
            </a:r>
          </a:p>
          <a:p>
            <a:pPr>
              <a:buNone/>
            </a:pPr>
            <a:r>
              <a:rPr lang="sr-Cyrl-CS" sz="2800"/>
              <a:t>	</a:t>
            </a:r>
            <a:r>
              <a:rPr lang="sr-Cyrl-CS" sz="2800" smtClean="0"/>
              <a:t>	Ако нема знакова системске инфекције, довољно је извршити инцизију и дренажу.</a:t>
            </a:r>
          </a:p>
          <a:p>
            <a:pPr>
              <a:buNone/>
            </a:pPr>
            <a:r>
              <a:rPr lang="sr-Cyrl-CS" sz="2800"/>
              <a:t>	</a:t>
            </a:r>
            <a:r>
              <a:rPr lang="sr-Cyrl-CS" sz="2800" smtClean="0"/>
              <a:t>	Кад постоје симптоми и знаци системске инфекције треба укључити и антибиотик – метронидазол (200-400</a:t>
            </a:r>
            <a:r>
              <a:rPr lang="sr-Latn-CS" sz="2800" smtClean="0"/>
              <a:t>mg </a:t>
            </a:r>
            <a:r>
              <a:rPr lang="sr-Cyrl-CS" sz="2800" smtClean="0"/>
              <a:t>орално</a:t>
            </a:r>
            <a:r>
              <a:rPr lang="sr-Latn-CS" sz="2800" smtClean="0"/>
              <a:t>, 3 </a:t>
            </a:r>
            <a:r>
              <a:rPr lang="sr-Cyrl-CS" sz="2800" smtClean="0"/>
              <a:t>пута дневно) или амоксицилин (</a:t>
            </a:r>
            <a:r>
              <a:rPr lang="sr-Cyrl-CS" sz="2800" smtClean="0"/>
              <a:t>орално, </a:t>
            </a:r>
            <a:r>
              <a:rPr lang="sr-Cyrl-CS" sz="2800" smtClean="0"/>
              <a:t>500</a:t>
            </a:r>
            <a:r>
              <a:rPr lang="sr-Latn-CS" sz="2800" smtClean="0"/>
              <a:t>mg</a:t>
            </a:r>
            <a:r>
              <a:rPr lang="sr-Cyrl-CS" sz="2800" smtClean="0"/>
              <a:t>/8</a:t>
            </a:r>
            <a:r>
              <a:rPr lang="sr-Latn-CS" sz="2800" smtClean="0"/>
              <a:t>h</a:t>
            </a:r>
            <a:r>
              <a:rPr lang="sr-Cyrl-CS" sz="2800" smtClean="0"/>
              <a:t>), током 5 дана.</a:t>
            </a:r>
          </a:p>
          <a:p>
            <a:pPr>
              <a:buNone/>
            </a:pPr>
            <a:endParaRPr lang="sr-Cyrl-CS" sz="280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Autofit/>
          </a:bodyPr>
          <a:lstStyle/>
          <a:p>
            <a:r>
              <a:rPr lang="sr-Cyrl-CS" sz="4000" smtClean="0"/>
              <a:t>ЛЕЧЕЊЕ ПЕРИОДОНТАЛНОГ АПСЦЕСА</a:t>
            </a:r>
            <a:endParaRPr lang="en-US" sz="40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sr-Cyrl-CS" sz="2600" smtClean="0"/>
              <a:t>	</a:t>
            </a:r>
            <a:endParaRPr lang="sr-Cyrl-CS" sz="2800" smtClean="0"/>
          </a:p>
          <a:p>
            <a:pPr>
              <a:buNone/>
            </a:pPr>
            <a:r>
              <a:rPr lang="sr-Cyrl-CS" sz="2800"/>
              <a:t>	</a:t>
            </a:r>
            <a:r>
              <a:rPr lang="sr-Cyrl-CS" sz="2800" smtClean="0"/>
              <a:t>	Пре лечења периодонталног апсцеса треба направити диференцијалну дијагнозу са апикалним апсцесом, који се другачије третира:</a:t>
            </a:r>
          </a:p>
          <a:p>
            <a:pPr>
              <a:buNone/>
            </a:pPr>
            <a:endParaRPr lang="sr-Cyrl-CS" sz="900" smtClean="0"/>
          </a:p>
          <a:p>
            <a:pPr>
              <a:buNone/>
            </a:pPr>
            <a:r>
              <a:rPr lang="sr-Cyrl-CS" sz="2800"/>
              <a:t>	</a:t>
            </a:r>
            <a:r>
              <a:rPr lang="sr-Cyrl-CS" sz="2800" smtClean="0"/>
              <a:t>	Периодонтални апсцес: зуб има очувану пулпу („жив″ је), постоји осетљивост при латералним покретима, клати се, а на рендгенском снимку види се дефект алвеоларног наставка.</a:t>
            </a:r>
          </a:p>
          <a:p>
            <a:pPr>
              <a:buNone/>
            </a:pPr>
            <a:endParaRPr lang="sr-Cyrl-CS" sz="900" smtClean="0"/>
          </a:p>
          <a:p>
            <a:pPr>
              <a:buNone/>
            </a:pPr>
            <a:r>
              <a:rPr lang="sr-Cyrl-CS" sz="2800"/>
              <a:t>	</a:t>
            </a:r>
            <a:r>
              <a:rPr lang="sr-Cyrl-CS" sz="2800" smtClean="0"/>
              <a:t>	Апикални апсцес: зуб је „мртав″, постоји осетљивост на перкусију одозго, обично се не клати и на рендгену се уочава дефект ламине дуре.</a:t>
            </a:r>
          </a:p>
          <a:p>
            <a:pPr>
              <a:buNone/>
            </a:pPr>
            <a:r>
              <a:rPr lang="sr-Cyrl-CS" sz="2800"/>
              <a:t>	</a:t>
            </a:r>
            <a:r>
              <a:rPr lang="sr-Cyrl-CS" sz="2800" smtClean="0"/>
              <a:t>	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CS" sz="4000" smtClean="0"/>
              <a:t>НАСТАНАК ЗУБНОГ КАМЕНЦА</a:t>
            </a:r>
            <a:endParaRPr lang="en-US" sz="40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8763000" cy="4525963"/>
          </a:xfrm>
        </p:spPr>
        <p:txBody>
          <a:bodyPr/>
          <a:lstStyle/>
          <a:p>
            <a:pPr>
              <a:buNone/>
            </a:pPr>
            <a:r>
              <a:rPr lang="sr-Cyrl-CS" smtClean="0"/>
              <a:t>		Зубни каменац настаје постепеном калцификацијом плака.</a:t>
            </a:r>
          </a:p>
          <a:p>
            <a:pPr>
              <a:buNone/>
            </a:pPr>
            <a:endParaRPr lang="sr-Cyrl-CS" sz="1200" smtClean="0"/>
          </a:p>
          <a:p>
            <a:pPr>
              <a:buNone/>
            </a:pPr>
            <a:r>
              <a:rPr lang="sr-Cyrl-CS" smtClean="0"/>
              <a:t>		Увек је прекривен плаком богатим бактеријама, који је немогуће отклонити.</a:t>
            </a:r>
          </a:p>
          <a:p>
            <a:pPr>
              <a:buNone/>
            </a:pPr>
            <a:endParaRPr lang="sr-Cyrl-CS" sz="1200" smtClean="0"/>
          </a:p>
          <a:p>
            <a:pPr>
              <a:buNone/>
            </a:pPr>
            <a:r>
              <a:rPr lang="sr-Cyrl-CS" smtClean="0"/>
              <a:t>		Токсини које те бактерије стварају доводе до обољења периодонцијума.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lang="sr-Cyrl-CS" sz="4000" smtClean="0"/>
              <a:t>ПОДЕЛА ЗУБНОГ КАМЕНЦА</a:t>
            </a:r>
            <a:endParaRPr lang="en-US" sz="40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763000" cy="5105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smtClean="0"/>
              <a:t>		Зубни каменац се може поделити на:</a:t>
            </a:r>
          </a:p>
          <a:p>
            <a:pPr>
              <a:buNone/>
            </a:pPr>
            <a:endParaRPr lang="sr-Cyrl-CS" sz="1000" smtClean="0"/>
          </a:p>
          <a:p>
            <a:pPr>
              <a:buNone/>
            </a:pPr>
            <a:r>
              <a:rPr lang="sr-Cyrl-CS" sz="2800" smtClean="0"/>
              <a:t>1. </a:t>
            </a:r>
            <a:r>
              <a:rPr lang="sr-Cyrl-CS" sz="2800" smtClean="0">
                <a:solidFill>
                  <a:srgbClr val="C00000"/>
                </a:solidFill>
              </a:rPr>
              <a:t>Супрагингивални</a:t>
            </a:r>
            <a:r>
              <a:rPr lang="sr-Cyrl-CS" sz="2800" smtClean="0"/>
              <a:t> – најчешће на површини зуба у непосредној близини отвора великих пљувачних жлезда. Жуте је боје.</a:t>
            </a:r>
            <a:r>
              <a:rPr lang="sr-Cyrl-CS" sz="2800" smtClean="0"/>
              <a:t> Настаје брзо (за пар недеља).</a:t>
            </a:r>
            <a:endParaRPr lang="sr-Cyrl-CS" sz="2800" smtClean="0"/>
          </a:p>
          <a:p>
            <a:pPr>
              <a:buNone/>
            </a:pPr>
            <a:endParaRPr lang="sr-Cyrl-CS" sz="1200" smtClean="0"/>
          </a:p>
          <a:p>
            <a:pPr>
              <a:buNone/>
            </a:pPr>
            <a:r>
              <a:rPr lang="sr-Cyrl-CS" sz="2800" smtClean="0"/>
              <a:t>2. </a:t>
            </a:r>
            <a:r>
              <a:rPr lang="sr-Cyrl-CS" sz="2800" smtClean="0">
                <a:solidFill>
                  <a:srgbClr val="C00000"/>
                </a:solidFill>
              </a:rPr>
              <a:t>Субгингивални</a:t>
            </a:r>
            <a:r>
              <a:rPr lang="sr-Cyrl-CS" sz="2800" smtClean="0"/>
              <a:t> – на корену зуба, најчешће на лингвалним и интерпроксималним површинама. Веома упоран, браон или црне боје.</a:t>
            </a:r>
            <a:r>
              <a:rPr lang="sr-Cyrl-CS" sz="2800" smtClean="0"/>
              <a:t> Споро настаје  (за пар месеци).</a:t>
            </a:r>
            <a:endParaRPr lang="sr-Cyrl-CS" sz="2800" smtClean="0"/>
          </a:p>
          <a:p>
            <a:pPr>
              <a:buNone/>
            </a:pPr>
            <a:endParaRPr lang="sr-Cyrl-CS" sz="1300" smtClean="0"/>
          </a:p>
          <a:p>
            <a:pPr>
              <a:buNone/>
            </a:pPr>
            <a:r>
              <a:rPr lang="sr-Cyrl-CS" sz="2800" smtClean="0"/>
              <a:t>		</a:t>
            </a:r>
            <a:endParaRPr lang="sr-Cyrl-CS" sz="2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sr-Cyrl-CS" sz="4000" smtClean="0"/>
              <a:t>САСТАВ ЗУБНОГ КАМЕНЦА</a:t>
            </a:r>
            <a:endParaRPr lang="en-US" sz="40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332037"/>
            <a:ext cx="8763000" cy="4525963"/>
          </a:xfrm>
        </p:spPr>
        <p:txBody>
          <a:bodyPr/>
          <a:lstStyle/>
          <a:p>
            <a:pPr>
              <a:buNone/>
            </a:pPr>
            <a:r>
              <a:rPr lang="sr-Cyrl-CS" smtClean="0"/>
              <a:t>		Зубни каменац у великој мери (80%) чине неорганске материје (углавном калцијум и фосфат), које стварају кристале, различито оријентисане.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sr-Cyrl-CS" sz="4000" smtClean="0"/>
              <a:t>ПАТОГЕНОСТ БАКТЕРИЈА У ПЛАКУ</a:t>
            </a:r>
            <a:endParaRPr lang="en-US" sz="40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76400"/>
            <a:ext cx="9144000" cy="4953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sr-Cyrl-CS" smtClean="0"/>
              <a:t>		</a:t>
            </a:r>
            <a:r>
              <a:rPr lang="sr-Cyrl-CS" sz="2800" smtClean="0"/>
              <a:t>На нормалним гингивама доминирају аеробне, грам-позитивне бактерије, које нију патогене.</a:t>
            </a:r>
          </a:p>
          <a:p>
            <a:pPr>
              <a:buNone/>
            </a:pPr>
            <a:endParaRPr lang="sr-Cyrl-CS" sz="800" smtClean="0"/>
          </a:p>
          <a:p>
            <a:pPr>
              <a:buNone/>
            </a:pPr>
            <a:r>
              <a:rPr lang="sr-Cyrl-CS" sz="2800"/>
              <a:t>	</a:t>
            </a:r>
            <a:r>
              <a:rPr lang="sr-Cyrl-CS" sz="2800" smtClean="0"/>
              <a:t>	Настанак плака прати гингивитис, изазван токсинима бактерија из плака. Уз површину зуба настају „џепови″, које насељавају факултативно аеробне бактерије </a:t>
            </a:r>
            <a:r>
              <a:rPr lang="sr-Cyrl-CS" sz="2800"/>
              <a:t>и </a:t>
            </a:r>
            <a:r>
              <a:rPr lang="sr-Cyrl-CS" sz="2800" smtClean="0"/>
              <a:t>грам-негативни анаероби, због ниске концентрације кисеоника. Посебно се истичу: </a:t>
            </a:r>
            <a:r>
              <a:rPr lang="sr-Latn-CS" sz="2800" smtClean="0"/>
              <a:t>Aggregibacter actinomycetemcomitans Aa, Porphyromonas gingivalis </a:t>
            </a:r>
            <a:r>
              <a:rPr lang="sr-Cyrl-CS" sz="2800" smtClean="0"/>
              <a:t>и </a:t>
            </a:r>
            <a:r>
              <a:rPr lang="sr-Latn-CS" sz="2800" smtClean="0"/>
              <a:t>Tannerella forsythia.</a:t>
            </a:r>
            <a:r>
              <a:rPr lang="sr-Cyrl-CS" sz="2800" smtClean="0"/>
              <a:t> </a:t>
            </a:r>
          </a:p>
          <a:p>
            <a:pPr>
              <a:buNone/>
            </a:pPr>
            <a:endParaRPr lang="sr-Cyrl-CS" sz="900" smtClean="0"/>
          </a:p>
          <a:p>
            <a:pPr>
              <a:buNone/>
            </a:pPr>
            <a:r>
              <a:rPr lang="sr-Cyrl-CS" sz="2800"/>
              <a:t>	</a:t>
            </a:r>
            <a:r>
              <a:rPr lang="sr-Cyrl-CS" sz="2800" smtClean="0"/>
              <a:t>	Токсини грам-негативних анаероба погоршавају упалу десни.</a:t>
            </a:r>
          </a:p>
          <a:p>
            <a:pPr>
              <a:buNone/>
            </a:pPr>
            <a:endParaRPr lang="sr-Cyrl-CS" sz="280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Autofit/>
          </a:bodyPr>
          <a:lstStyle/>
          <a:p>
            <a:r>
              <a:rPr lang="sr-Cyrl-CS" sz="4000" smtClean="0"/>
              <a:t>ИНФЛАМАТОРНИ ОДГОВОР ПАЦИЈЕНТА</a:t>
            </a:r>
            <a:endParaRPr lang="en-US" sz="40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133600"/>
            <a:ext cx="8915400" cy="4953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smtClean="0"/>
              <a:t>		</a:t>
            </a:r>
            <a:r>
              <a:rPr lang="sr-Cyrl-CS" sz="2800" smtClean="0"/>
              <a:t>Организам на присуство бактерија реагује имуним и неспецифичним инфламаторним одговором. </a:t>
            </a:r>
          </a:p>
          <a:p>
            <a:pPr>
              <a:buNone/>
            </a:pPr>
            <a:endParaRPr lang="sr-Cyrl-CS" sz="1000" smtClean="0"/>
          </a:p>
          <a:p>
            <a:pPr>
              <a:buNone/>
            </a:pPr>
            <a:r>
              <a:rPr lang="sr-Cyrl-CS" sz="2800"/>
              <a:t>	</a:t>
            </a:r>
            <a:r>
              <a:rPr lang="sr-Cyrl-CS" sz="2800" smtClean="0"/>
              <a:t>	Ослобађања бројних инфламаторних медијатора (хистамина, комплемента, простагландина, леукотријена, лизозомалне киселе хидролазе, цитокина, протеазе и слободних радикала), додатно  оштећује периодонцијум.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Autofit/>
          </a:bodyPr>
          <a:lstStyle/>
          <a:p>
            <a:r>
              <a:rPr lang="sr-Cyrl-CS" sz="4000" smtClean="0"/>
              <a:t>СПОСОБНОСТ ОРГАНИЗМА ДА СЕ ОДБРАНИ ОД ИНФЕКЦИЈЕ</a:t>
            </a:r>
            <a:endParaRPr lang="en-US" sz="40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28800"/>
            <a:ext cx="89154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sz="2600" smtClean="0"/>
              <a:t>		На способност одбране од инфекције утичу бројни системски и локални фактори.</a:t>
            </a:r>
          </a:p>
          <a:p>
            <a:pPr>
              <a:buNone/>
            </a:pPr>
            <a:r>
              <a:rPr lang="sr-Cyrl-CS" sz="2600"/>
              <a:t>	</a:t>
            </a:r>
            <a:r>
              <a:rPr lang="sr-Cyrl-CS" sz="2600" b="1" smtClean="0"/>
              <a:t>Системски фактори: </a:t>
            </a:r>
          </a:p>
          <a:p>
            <a:pPr>
              <a:buNone/>
            </a:pPr>
            <a:r>
              <a:rPr lang="sr-Cyrl-CS" sz="2600"/>
              <a:t>	</a:t>
            </a:r>
            <a:r>
              <a:rPr lang="sr-Cyrl-CS" sz="2600" smtClean="0"/>
              <a:t>	Све што супримира имуни систем поспешује периодонтално обољење (дијабетес, стрес, имуносупресивни лекови, старост, неадекватна исхрана, пушење...)</a:t>
            </a:r>
          </a:p>
          <a:p>
            <a:pPr>
              <a:buNone/>
            </a:pPr>
            <a:r>
              <a:rPr lang="sr-Cyrl-CS" sz="2600"/>
              <a:t>	</a:t>
            </a:r>
            <a:r>
              <a:rPr lang="sr-Cyrl-CS" sz="2600" b="1" smtClean="0"/>
              <a:t>Локални фактори:</a:t>
            </a:r>
          </a:p>
          <a:p>
            <a:pPr>
              <a:buNone/>
            </a:pPr>
            <a:r>
              <a:rPr lang="sr-Cyrl-CS" sz="2600"/>
              <a:t>	</a:t>
            </a:r>
            <a:r>
              <a:rPr lang="sr-Cyrl-CS" sz="2600" smtClean="0"/>
              <a:t>	Развоју периодонталне болести погодују: каменац, неправилан положај и морфологија зуба, траума при загрижају, страна тела у усној дупљи...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Autofit/>
          </a:bodyPr>
          <a:lstStyle/>
          <a:p>
            <a:r>
              <a:rPr lang="sr-Cyrl-CS" sz="4000" smtClean="0"/>
              <a:t>ЛЕЧЕЊЕ ГИНГИВИТИСА И ХРОНИЧНОГ ПЕРИОДОНТИТИСА</a:t>
            </a:r>
            <a:endParaRPr lang="en-US" sz="40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28800"/>
            <a:ext cx="89154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sz="2600" smtClean="0"/>
              <a:t>		Дентални плак је узрок периодонталне болести и захтева уклањање, механичко и хемијско.</a:t>
            </a:r>
          </a:p>
          <a:p>
            <a:pPr>
              <a:buNone/>
            </a:pPr>
            <a:r>
              <a:rPr lang="sr-Cyrl-CS" sz="2600"/>
              <a:t>	</a:t>
            </a:r>
            <a:r>
              <a:rPr lang="sr-Cyrl-CS" sz="2600" smtClean="0"/>
              <a:t>	Најефикасније хемијско средство за уклањање и контролу плака је антисептик </a:t>
            </a:r>
            <a:r>
              <a:rPr lang="sr-Cyrl-CS" sz="2600" smtClean="0">
                <a:solidFill>
                  <a:srgbClr val="C00000"/>
                </a:solidFill>
              </a:rPr>
              <a:t>хлорхексидин-глуконат</a:t>
            </a:r>
            <a:r>
              <a:rPr lang="sr-Cyrl-CS" sz="2600" smtClean="0"/>
              <a:t>.</a:t>
            </a:r>
          </a:p>
          <a:p>
            <a:pPr>
              <a:buNone/>
            </a:pPr>
            <a:r>
              <a:rPr lang="sr-Cyrl-CS" sz="2600"/>
              <a:t>	</a:t>
            </a:r>
            <a:r>
              <a:rPr lang="sr-Cyrl-CS" sz="2600" smtClean="0"/>
              <a:t>	Препарати хлорхексидина за краткорочну употребу су течности за испирање уста (0,2%), гел (1%) и спреј, док би се дуготрајна контрола плака постигла само употребом паста за зубе са хлорхексидином.</a:t>
            </a:r>
          </a:p>
          <a:p>
            <a:pPr>
              <a:buNone/>
            </a:pPr>
            <a:r>
              <a:rPr lang="sr-Cyrl-CS" sz="2600"/>
              <a:t>	</a:t>
            </a:r>
            <a:r>
              <a:rPr lang="sr-Cyrl-CS" sz="2600" smtClean="0"/>
              <a:t>	Анјонска једињења у пастама за зубе неутралишу хлорхексидин, тако да га не треба апликовати непосредно по прању зуба.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Autofit/>
          </a:bodyPr>
          <a:lstStyle/>
          <a:p>
            <a:r>
              <a:rPr lang="sr-Cyrl-CS" sz="4000" smtClean="0"/>
              <a:t>ЛЕЧЕЊЕ ГИНГИВИТИСА И ХРОНИЧНОГ ПЕРИОДОНТИТИСА</a:t>
            </a:r>
            <a:endParaRPr lang="en-US" sz="40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057400"/>
            <a:ext cx="91440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sz="2600" smtClean="0"/>
              <a:t>		Код хроничног периодонтитиса се </a:t>
            </a:r>
            <a:r>
              <a:rPr lang="sr-Cyrl-CS" sz="2600" smtClean="0">
                <a:solidFill>
                  <a:srgbClr val="C00000"/>
                </a:solidFill>
              </a:rPr>
              <a:t>локално</a:t>
            </a:r>
            <a:r>
              <a:rPr lang="sr-Cyrl-CS" sz="2600" smtClean="0"/>
              <a:t> (у „џепове″ ) примењује</a:t>
            </a:r>
            <a:r>
              <a:rPr lang="sr-Cyrl-CS" sz="2600" smtClean="0">
                <a:solidFill>
                  <a:srgbClr val="C00000"/>
                </a:solidFill>
              </a:rPr>
              <a:t> антибиотик </a:t>
            </a:r>
            <a:r>
              <a:rPr lang="sr-Cyrl-CS" sz="2600" smtClean="0"/>
              <a:t>само ако је постигнута добра контрола плака, а дефекти периодонцијума се одржавају.</a:t>
            </a:r>
          </a:p>
          <a:p>
            <a:pPr>
              <a:buNone/>
            </a:pPr>
            <a:r>
              <a:rPr lang="sr-Cyrl-CS" sz="2600"/>
              <a:t>	</a:t>
            </a:r>
            <a:r>
              <a:rPr lang="sr-Cyrl-CS" sz="2600" smtClean="0"/>
              <a:t>	Први корак је дебридман корена зуба (кидање биофилма), други апликација антибиотика у виду пасте, гела или импрегнисаних влакана. </a:t>
            </a:r>
          </a:p>
          <a:p>
            <a:pPr>
              <a:buNone/>
            </a:pPr>
            <a:r>
              <a:rPr lang="sr-Cyrl-CS" sz="2600"/>
              <a:t>	</a:t>
            </a:r>
            <a:r>
              <a:rPr lang="sr-Cyrl-CS" sz="2600" smtClean="0"/>
              <a:t>	Локално се примењују миноциклин, тетрациклин, метронидазол и антисептик хлорхексидин.</a:t>
            </a:r>
          </a:p>
          <a:p>
            <a:pPr>
              <a:buNone/>
            </a:pPr>
            <a:r>
              <a:rPr lang="sr-Cyrl-CS" sz="2600"/>
              <a:t>	</a:t>
            </a:r>
            <a:r>
              <a:rPr lang="sr-Cyrl-CS" sz="2600" smtClean="0"/>
              <a:t>	Локална примена антибиотика није показала значајну ефикасност.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65</Words>
  <Application>Microsoft Office PowerPoint</Application>
  <PresentationFormat>On-screen Show (4:3)</PresentationFormat>
  <Paragraphs>88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ЗУБНИ КАМЕНАЦ  И ГИНГИВИТИС</vt:lpstr>
      <vt:lpstr>НАСТАНАК ЗУБНОГ КАМЕНЦА</vt:lpstr>
      <vt:lpstr>ПОДЕЛА ЗУБНОГ КАМЕНЦА</vt:lpstr>
      <vt:lpstr>САСТАВ ЗУБНОГ КАМЕНЦА</vt:lpstr>
      <vt:lpstr>ПАТОГЕНОСТ БАКТЕРИЈА У ПЛАКУ</vt:lpstr>
      <vt:lpstr>ИНФЛАМАТОРНИ ОДГОВОР ПАЦИЈЕНТА</vt:lpstr>
      <vt:lpstr>СПОСОБНОСТ ОРГАНИЗМА ДА СЕ ОДБРАНИ ОД ИНФЕКЦИЈЕ</vt:lpstr>
      <vt:lpstr>ЛЕЧЕЊЕ ГИНГИВИТИСА И ХРОНИЧНОГ ПЕРИОДОНТИТИСА</vt:lpstr>
      <vt:lpstr>ЛЕЧЕЊЕ ГИНГИВИТИСА И ХРОНИЧНОГ ПЕРИОДОНТИТИСА</vt:lpstr>
      <vt:lpstr>ЛЕЧЕЊЕ ГИНГИВИТИСА И ХРОНИЧНОГ ПЕРИОДОНТИТИСА</vt:lpstr>
      <vt:lpstr>ЛЕЧЕЊЕ ГИНГИВИТИСА И ХРОНИЧНОГ ПЕРИОДОНТИТИСА</vt:lpstr>
      <vt:lpstr>ЛЕЧЕЊЕ НЕКРОТИШУЋЕ ПЕРИОДОНТАЛНЕ БОЛЕСТИ</vt:lpstr>
      <vt:lpstr>ЛЕЧЕЊЕ НЕКРОТИШУЋЕ ПЕРИОДОНТАЛНЕ БОЛЕСТИ</vt:lpstr>
      <vt:lpstr>ЛЕЧЕЊЕ ПЕРИОДОНТАЛНОГ АПСЦЕСА</vt:lpstr>
      <vt:lpstr>ЛЕЧЕЊЕ ПЕРИОДОНТАЛНОГ АПСЦЕСА</vt:lpstr>
    </vt:vector>
  </TitlesOfParts>
  <Company>Medicinski fakultet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ЗУБНИ КАМЕНАЦ  И ГИНГИВИТИС</dc:title>
  <dc:creator>Snezana</dc:creator>
  <cp:lastModifiedBy>Snezana</cp:lastModifiedBy>
  <cp:revision>18</cp:revision>
  <dcterms:created xsi:type="dcterms:W3CDTF">2012-01-13T09:23:36Z</dcterms:created>
  <dcterms:modified xsi:type="dcterms:W3CDTF">2012-01-13T12:19:52Z</dcterms:modified>
</cp:coreProperties>
</file>